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05" autoAdjust="0"/>
  </p:normalViewPr>
  <p:slideViewPr>
    <p:cSldViewPr>
      <p:cViewPr varScale="1">
        <p:scale>
          <a:sx n="44" d="100"/>
          <a:sy n="44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90"/>
            <p:cNvGrpSpPr>
              <a:grpSpLocks/>
            </p:cNvGrpSpPr>
            <p:nvPr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87" name="Rectangle 86"/>
              <p:cNvSpPr>
                <a:spLocks noChangeArrowheads="1"/>
              </p:cNvSpPr>
              <p:nvPr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88" name="Rectangle 87"/>
              <p:cNvSpPr>
                <a:spLocks noChangeArrowheads="1"/>
              </p:cNvSpPr>
              <p:nvPr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89" name="Rectangle 88"/>
              <p:cNvSpPr>
                <a:spLocks noChangeArrowheads="1"/>
              </p:cNvSpPr>
              <p:nvPr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90" name="Rectangle 89"/>
              <p:cNvSpPr>
                <a:spLocks noChangeArrowheads="1"/>
              </p:cNvSpPr>
              <p:nvPr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</p:grpSp>
        <p:sp>
          <p:nvSpPr>
            <p:cNvPr id="6" name="Rectangle 56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/>
            </a:p>
          </p:txBody>
        </p:sp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4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65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6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7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8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9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0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1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2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3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4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5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6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7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8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9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0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1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2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3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4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5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6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  <p:grpSp>
            <p:nvGrpSpPr>
              <p:cNvPr id="35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6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37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38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39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0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1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2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3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4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5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6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7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8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9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0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1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2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3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4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5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6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7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8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9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0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1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2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3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4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</p:grpSp>
        <p:grpSp>
          <p:nvGrpSpPr>
            <p:cNvPr id="8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29" name="Rectangle 64" descr="60%"/>
              <p:cNvSpPr>
                <a:spLocks noChangeArrowheads="1"/>
              </p:cNvSpPr>
              <p:nvPr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30" name="Line 65"/>
              <p:cNvSpPr>
                <a:spLocks noChangeShapeType="1"/>
              </p:cNvSpPr>
              <p:nvPr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31" name="Line 66"/>
              <p:cNvSpPr>
                <a:spLocks noChangeShapeType="1"/>
              </p:cNvSpPr>
              <p:nvPr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32" name="Line 67"/>
              <p:cNvSpPr>
                <a:spLocks noChangeShapeType="1"/>
              </p:cNvSpPr>
              <p:nvPr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33" name="Line 68"/>
              <p:cNvSpPr>
                <a:spLocks noChangeShapeType="1"/>
              </p:cNvSpPr>
              <p:nvPr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sp>
          <p:nvSpPr>
            <p:cNvPr id="9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  <p:grpSp>
          <p:nvGrpSpPr>
            <p:cNvPr id="10" name="Group 106"/>
            <p:cNvGrpSpPr>
              <a:grpSpLocks/>
            </p:cNvGrpSpPr>
            <p:nvPr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11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2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3" name="Arc 84"/>
              <p:cNvSpPr>
                <a:spLocks/>
              </p:cNvSpPr>
              <p:nvPr/>
            </p:nvSpPr>
            <p:spPr bwMode="ltGray">
              <a:xfrm rot="16200000" flipH="1">
                <a:off x="302" y="876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4" name="Arc 91"/>
              <p:cNvSpPr>
                <a:spLocks/>
              </p:cNvSpPr>
              <p:nvPr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T0" fmla="*/ 255 w 38387"/>
                  <a:gd name="T1" fmla="*/ 0 h 30163"/>
                  <a:gd name="T2" fmla="*/ 0 w 38387"/>
                  <a:gd name="T3" fmla="*/ 154 h 30163"/>
                  <a:gd name="T4" fmla="*/ 117 w 38387"/>
                  <a:gd name="T5" fmla="*/ 59 h 3016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lnTo>
                      <a:pt x="36617" y="-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5" name="Arc 92"/>
              <p:cNvSpPr>
                <a:spLocks/>
              </p:cNvSpPr>
              <p:nvPr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T0" fmla="*/ 147 w 21600"/>
                  <a:gd name="T1" fmla="*/ 322 h 24179"/>
                  <a:gd name="T2" fmla="*/ 9 w 21600"/>
                  <a:gd name="T3" fmla="*/ 0 h 24179"/>
                  <a:gd name="T4" fmla="*/ 288 w 21600"/>
                  <a:gd name="T5" fmla="*/ 71 h 2417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lnTo>
                      <a:pt x="10995" y="24178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6" name="Arc 93"/>
              <p:cNvSpPr>
                <a:spLocks/>
              </p:cNvSpPr>
              <p:nvPr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T0" fmla="*/ 280 w 21600"/>
                  <a:gd name="T1" fmla="*/ 0 h 24653"/>
                  <a:gd name="T2" fmla="*/ 118 w 21600"/>
                  <a:gd name="T3" fmla="*/ 329 h 24653"/>
                  <a:gd name="T4" fmla="*/ 0 w 21600"/>
                  <a:gd name="T5" fmla="*/ 66 h 2465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lnTo>
                      <a:pt x="21029" y="-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7" name="Line 94"/>
              <p:cNvSpPr>
                <a:spLocks noChangeShapeType="1"/>
              </p:cNvSpPr>
              <p:nvPr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8" name="Line 95"/>
              <p:cNvSpPr>
                <a:spLocks noChangeShapeType="1"/>
              </p:cNvSpPr>
              <p:nvPr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9" name="Arc 96"/>
              <p:cNvSpPr>
                <a:spLocks/>
              </p:cNvSpPr>
              <p:nvPr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T0" fmla="*/ 174 w 18917"/>
                  <a:gd name="T1" fmla="*/ 619 h 16117"/>
                  <a:gd name="T2" fmla="*/ 0 w 18917"/>
                  <a:gd name="T3" fmla="*/ 400 h 16117"/>
                  <a:gd name="T4" fmla="*/ 727 w 18917"/>
                  <a:gd name="T5" fmla="*/ 0 h 161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lnTo>
                      <a:pt x="4536" y="16116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0" name="Arc 97"/>
              <p:cNvSpPr>
                <a:spLocks/>
              </p:cNvSpPr>
              <p:nvPr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T0" fmla="*/ 425 w 42771"/>
                  <a:gd name="T1" fmla="*/ 33 h 21600"/>
                  <a:gd name="T2" fmla="*/ 0 w 42771"/>
                  <a:gd name="T3" fmla="*/ 27 h 21600"/>
                  <a:gd name="T4" fmla="*/ 213 w 42771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lnTo>
                      <a:pt x="42771" y="3334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1" name="Arc 98"/>
              <p:cNvSpPr>
                <a:spLocks/>
              </p:cNvSpPr>
              <p:nvPr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T0" fmla="*/ 288 w 43129"/>
                  <a:gd name="T1" fmla="*/ 9 h 21600"/>
                  <a:gd name="T2" fmla="*/ 0 w 43129"/>
                  <a:gd name="T3" fmla="*/ 7 h 21600"/>
                  <a:gd name="T4" fmla="*/ 144 w 43129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lnTo>
                      <a:pt x="43128" y="1347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2" name="Arc 99"/>
              <p:cNvSpPr>
                <a:spLocks/>
              </p:cNvSpPr>
              <p:nvPr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T0" fmla="*/ 196 w 43200"/>
                  <a:gd name="T1" fmla="*/ 0 h 28005"/>
                  <a:gd name="T2" fmla="*/ 4 w 43200"/>
                  <a:gd name="T3" fmla="*/ 3 h 28005"/>
                  <a:gd name="T4" fmla="*/ 100 w 43200"/>
                  <a:gd name="T5" fmla="*/ 30 h 280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lnTo>
                      <a:pt x="42228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3" name="Line 100"/>
              <p:cNvSpPr>
                <a:spLocks noChangeShapeType="1"/>
              </p:cNvSpPr>
              <p:nvPr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4" name="Line 101"/>
              <p:cNvSpPr>
                <a:spLocks noChangeShapeType="1"/>
              </p:cNvSpPr>
              <p:nvPr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5" name="Line 102"/>
              <p:cNvSpPr>
                <a:spLocks noChangeShapeType="1"/>
              </p:cNvSpPr>
              <p:nvPr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6" name="Line 103"/>
              <p:cNvSpPr>
                <a:spLocks noChangeShapeType="1"/>
              </p:cNvSpPr>
              <p:nvPr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7" name="Line 104"/>
              <p:cNvSpPr>
                <a:spLocks noChangeShapeType="1"/>
              </p:cNvSpPr>
              <p:nvPr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8" name="Line 105"/>
              <p:cNvSpPr>
                <a:spLocks noChangeShapeType="1"/>
              </p:cNvSpPr>
              <p:nvPr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CA" noProof="0" smtClean="0"/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CA" noProof="0" smtClean="0"/>
          </a:p>
        </p:txBody>
      </p:sp>
      <p:sp>
        <p:nvSpPr>
          <p:cNvPr id="91" name="Rectangle 77"/>
          <p:cNvSpPr>
            <a:spLocks noGrp="1" noChangeArrowheads="1"/>
          </p:cNvSpPr>
          <p:nvPr>
            <p:ph type="dt" sz="half" idx="10"/>
          </p:nvPr>
        </p:nvSpPr>
        <p:spPr>
          <a:xfrm>
            <a:off x="7239000" y="6248400"/>
            <a:ext cx="1339850" cy="457200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4110B278-6787-4BD4-A57D-206ECEDF70A5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92" name="Rectangle 7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3" name="Rectangle 7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47E07D-91EA-45C3-90AD-23A236DC729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91AD5-AA0D-4C96-B319-BF382126EA4B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6E1A0-886A-4514-A0F6-7EA72464DA3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29E5A-678C-4DC8-B0F0-1AD8EBFB1528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D5BC6-B3FE-48D3-84EE-BD36031C663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98D7D-E500-4C10-BAA1-1E722F2C2F6B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5A37-AD5D-423F-9EBC-02BBA90D77B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6C883-277E-4684-AED8-50D386767F93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7F679-AA95-4FA6-B35D-0C2F5D5D2ED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F498E-CA54-43A9-93FB-9EBE0C482757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6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A43D8-9491-4202-82D8-9872AFEBEFE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B8EA7-11C4-4472-B44D-B55EE7121E7E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8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09A22-8D83-4A4D-BCC8-981E1B57C04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DC7B7-76BE-4ED1-AB9C-DEF221324526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4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D0CE4-34DC-4EF4-8EEF-B43DE20E80F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7A2C8-F296-428D-BEAF-6F6D8438DC33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3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02215-EDD5-465D-88DD-77EA27C5D17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F066A-4516-4ADC-91BB-CA27D718AA61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6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48D6C-E987-44A7-B81D-B070045AF6A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44270-320A-4C2E-A6C9-F706BBDBF138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6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DBAC8-E4E8-4BE5-8F77-58367035DA3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57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88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9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0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1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2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3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4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5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6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7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8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9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0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1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2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3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4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5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6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7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8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9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  <p:grpSp>
            <p:nvGrpSpPr>
              <p:cNvPr id="10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</p:grpSp>
        <p:sp>
          <p:nvSpPr>
            <p:cNvPr id="1033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/>
            </a:p>
          </p:txBody>
        </p:sp>
        <p:grpSp>
          <p:nvGrpSpPr>
            <p:cNvPr id="1034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052" name="Rectangle 58" descr="60%"/>
              <p:cNvSpPr>
                <a:spLocks noChangeArrowheads="1"/>
              </p:cNvSpPr>
              <p:nvPr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1053" name="Line 59"/>
              <p:cNvSpPr>
                <a:spLocks noChangeShapeType="1"/>
              </p:cNvSpPr>
              <p:nvPr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4" name="Line 60"/>
              <p:cNvSpPr>
                <a:spLocks noChangeShapeType="1"/>
              </p:cNvSpPr>
              <p:nvPr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5" name="Line 61"/>
              <p:cNvSpPr>
                <a:spLocks noChangeShapeType="1"/>
              </p:cNvSpPr>
              <p:nvPr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6" name="Line 62"/>
              <p:cNvSpPr>
                <a:spLocks noChangeShapeType="1"/>
              </p:cNvSpPr>
              <p:nvPr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grpSp>
          <p:nvGrpSpPr>
            <p:cNvPr id="103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047" name="Rectangle 64" descr="60%"/>
              <p:cNvSpPr>
                <a:spLocks noChangeArrowheads="1"/>
              </p:cNvSpPr>
              <p:nvPr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1048" name="Line 65"/>
              <p:cNvSpPr>
                <a:spLocks noChangeShapeType="1"/>
              </p:cNvSpPr>
              <p:nvPr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9" name="Line 66"/>
              <p:cNvSpPr>
                <a:spLocks noChangeShapeType="1"/>
              </p:cNvSpPr>
              <p:nvPr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0" name="Line 67"/>
              <p:cNvSpPr>
                <a:spLocks noChangeShapeType="1"/>
              </p:cNvSpPr>
              <p:nvPr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1" name="Line 68"/>
              <p:cNvSpPr>
                <a:spLocks noChangeShapeType="1"/>
              </p:cNvSpPr>
              <p:nvPr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grpSp>
          <p:nvGrpSpPr>
            <p:cNvPr id="1036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042" name="Rectangle 70" descr="60%"/>
              <p:cNvSpPr>
                <a:spLocks noChangeArrowheads="1"/>
              </p:cNvSpPr>
              <p:nvPr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1043" name="Line 71"/>
              <p:cNvSpPr>
                <a:spLocks noChangeShapeType="1"/>
              </p:cNvSpPr>
              <p:nvPr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4" name="Line 72"/>
              <p:cNvSpPr>
                <a:spLocks noChangeShapeType="1"/>
              </p:cNvSpPr>
              <p:nvPr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5" name="Line 73"/>
              <p:cNvSpPr>
                <a:spLocks noChangeShapeType="1"/>
              </p:cNvSpPr>
              <p:nvPr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6" name="Line 74"/>
              <p:cNvSpPr>
                <a:spLocks noChangeShapeType="1"/>
              </p:cNvSpPr>
              <p:nvPr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sp>
          <p:nvSpPr>
            <p:cNvPr id="1037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  <p:grpSp>
          <p:nvGrpSpPr>
            <p:cNvPr id="1038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9" name="Line 82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0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1" name="Arc 84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</p:grpSp>
      <p:sp>
        <p:nvSpPr>
          <p:cNvPr id="102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02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 smtClean="0"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fld id="{1609DE7C-55B8-43A6-B360-B7F971DD2EB0}" type="datetimeFigureOut">
              <a:rPr lang="en-CA"/>
              <a:pPr>
                <a:defRPr/>
              </a:pPr>
              <a:t>16-11-16</a:t>
            </a:fld>
            <a:endParaRPr lang="en-CA"/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 smtClean="0"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fld id="{73E5D76D-B38C-457E-AE50-3DF8078A4E7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84" charset="-128"/>
          <a:cs typeface="ＭＳ Ｐゴシック" pitchFamily="84" charset="-128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mtClean="0"/>
              <a:t>Planning &amp; Writing Laboratory Reports</a:t>
            </a:r>
          </a:p>
        </p:txBody>
      </p:sp>
      <p:sp>
        <p:nvSpPr>
          <p:cNvPr id="13314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smtClean="0"/>
              <a:t>A Brief Review of the Scientific Method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Results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summary of the observations from the lab.  </a:t>
            </a:r>
          </a:p>
          <a:p>
            <a:r>
              <a:rPr lang="en-US"/>
              <a:t>Graphs and tables need to be clear, easy to read and well labeled </a:t>
            </a:r>
          </a:p>
          <a:p>
            <a:r>
              <a:rPr lang="en-US"/>
              <a:t>All significant results need to be summarized in words.  </a:t>
            </a:r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Discussion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484313"/>
            <a:ext cx="7772400" cy="4114800"/>
          </a:xfrm>
        </p:spPr>
        <p:txBody>
          <a:bodyPr/>
          <a:lstStyle/>
          <a:p>
            <a:r>
              <a:rPr lang="en-US" sz="2400"/>
              <a:t>An analysis of your results, including error analysis. The discussion is the most important part of your report because you show your understanding of the experiment, beyond just completing it. </a:t>
            </a:r>
          </a:p>
          <a:p>
            <a:pPr lvl="1"/>
            <a:r>
              <a:rPr lang="en-US" sz="2000"/>
              <a:t>Compare expected results with those obtained (compare to your prediction). How can you account for differences (NOT human error – you are not incompetent</a:t>
            </a:r>
            <a:r>
              <a:rPr lang="en-US" sz="2000">
                <a:sym typeface="Wingdings" pitchFamily="84" charset="2"/>
              </a:rPr>
              <a:t></a:t>
            </a:r>
            <a:r>
              <a:rPr lang="en-US" sz="2000"/>
              <a:t>). Be specific. </a:t>
            </a:r>
            <a:endParaRPr lang="en-CA" sz="2000"/>
          </a:p>
          <a:p>
            <a:pPr lvl="1"/>
            <a:r>
              <a:rPr lang="en-US" sz="2000"/>
              <a:t>Analyze experimental error. Was it avoidable? What is a result of equipment? If there are flaws from the experimental design, how can the design be improved?</a:t>
            </a:r>
            <a:endParaRPr lang="en-CA" sz="2000"/>
          </a:p>
          <a:p>
            <a:pPr lvl="1"/>
            <a:r>
              <a:rPr lang="en-US" sz="2000"/>
              <a:t>Explain your results in terms of theoretical issues. </a:t>
            </a:r>
            <a:endParaRPr lang="en-CA" sz="2000"/>
          </a:p>
          <a:p>
            <a:pPr lvl="1"/>
            <a:r>
              <a:rPr lang="en-US" sz="2000"/>
              <a:t>Relate results to your purpose.</a:t>
            </a:r>
            <a:endParaRPr lang="en-CA" sz="2000"/>
          </a:p>
          <a:p>
            <a:pPr lvl="1"/>
            <a:r>
              <a:rPr lang="en-US" sz="2000"/>
              <a:t>Compare your results to similar investigations. Compare to classmates and discuss anomalies. </a:t>
            </a:r>
            <a:endParaRPr lang="en-CA" sz="2000"/>
          </a:p>
          <a:p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Conclusion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Summarize the results of the experiment, keeping in mind the purpose and hypothesis. </a:t>
            </a:r>
            <a:endParaRPr lang="en-CA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pic>
        <p:nvPicPr>
          <p:cNvPr id="14338" name="Picture 1" descr="Overview of the Scientific Method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1628775"/>
            <a:ext cx="4857750" cy="4670425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62877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Ask a Question:</a:t>
            </a:r>
            <a:r>
              <a:rPr lang="en-CA" sz="2400" dirty="0" smtClean="0">
                <a:ea typeface="+mn-ea"/>
                <a:cs typeface="+mn-cs"/>
              </a:rPr>
              <a:t> The scientific method starts when you ask a question about something that you observe: How, What, When, Who, Which, Why, or Where?</a:t>
            </a:r>
          </a:p>
          <a:p>
            <a:pPr marL="0" indent="0">
              <a:buFontTx/>
              <a:buNone/>
              <a:defRPr/>
            </a:pPr>
            <a:endParaRPr lang="en-CA" sz="2400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Do Background Research:</a:t>
            </a:r>
            <a:r>
              <a:rPr lang="en-CA" sz="2400" dirty="0" smtClean="0">
                <a:ea typeface="+mn-ea"/>
                <a:cs typeface="+mn-cs"/>
              </a:rPr>
              <a:t> Rather than starting from scratch in putting together a plan for answering your question, you want to be a savvy scientist using library and Internet research to help you find the best way to do things and ensure that you don't repeat mistakes from the past.</a:t>
            </a:r>
          </a:p>
          <a:p>
            <a:pPr marL="0" indent="0">
              <a:buFontTx/>
              <a:buNone/>
              <a:defRPr/>
            </a:pPr>
            <a:endParaRPr lang="en-CA" sz="2000" dirty="0" smtClean="0">
              <a:ea typeface="+mn-ea"/>
              <a:cs typeface="+mn-cs"/>
            </a:endParaRPr>
          </a:p>
          <a:p>
            <a:pPr>
              <a:defRPr/>
            </a:pPr>
            <a:endParaRPr lang="en-CA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73238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Construct a Hypothesis: </a:t>
            </a:r>
            <a:r>
              <a:rPr lang="en-CA" sz="2400" dirty="0" smtClean="0">
                <a:ea typeface="+mn-ea"/>
                <a:cs typeface="+mn-cs"/>
              </a:rPr>
              <a:t>A hypothesis is an anticipated experimental outcome in the form:</a:t>
            </a:r>
            <a:br>
              <a:rPr lang="en-CA" sz="2400" dirty="0" smtClean="0">
                <a:ea typeface="+mn-ea"/>
                <a:cs typeface="+mn-cs"/>
              </a:rPr>
            </a:br>
            <a:r>
              <a:rPr lang="en-CA" sz="2400" dirty="0" smtClean="0">
                <a:ea typeface="+mn-ea"/>
                <a:cs typeface="+mn-cs"/>
              </a:rPr>
              <a:t>"If _____</a:t>
            </a:r>
            <a:r>
              <a:rPr lang="en-CA" sz="2400" i="1" dirty="0" smtClean="0">
                <a:ea typeface="+mn-ea"/>
                <a:cs typeface="+mn-cs"/>
              </a:rPr>
              <a:t>[explain the experiment]</a:t>
            </a:r>
            <a:r>
              <a:rPr lang="en-CA" sz="2400" dirty="0" smtClean="0">
                <a:ea typeface="+mn-ea"/>
                <a:cs typeface="+mn-cs"/>
              </a:rPr>
              <a:t> _____, then _____</a:t>
            </a:r>
            <a:r>
              <a:rPr lang="en-CA" sz="2400" i="1" dirty="0" smtClean="0">
                <a:ea typeface="+mn-ea"/>
                <a:cs typeface="+mn-cs"/>
              </a:rPr>
              <a:t>[this]</a:t>
            </a:r>
            <a:r>
              <a:rPr lang="en-CA" sz="2400" dirty="0" smtClean="0">
                <a:ea typeface="+mn-ea"/>
                <a:cs typeface="+mn-cs"/>
              </a:rPr>
              <a:t> will happen __________ [</a:t>
            </a:r>
            <a:r>
              <a:rPr lang="en-CA" sz="2400" i="1" dirty="0" smtClean="0">
                <a:ea typeface="+mn-ea"/>
                <a:cs typeface="+mn-cs"/>
              </a:rPr>
              <a:t>because</a:t>
            </a:r>
            <a:r>
              <a:rPr lang="en-CA" sz="2400" dirty="0" smtClean="0">
                <a:ea typeface="+mn-ea"/>
                <a:cs typeface="+mn-cs"/>
              </a:rPr>
              <a:t>]." </a:t>
            </a:r>
          </a:p>
          <a:p>
            <a:pPr marL="0" indent="0">
              <a:buFontTx/>
              <a:buNone/>
              <a:defRPr/>
            </a:pPr>
            <a:endParaRPr lang="en-CA" sz="2400" b="1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Test Your Hypothesis by Doing an Experiment:</a:t>
            </a:r>
            <a:r>
              <a:rPr lang="en-CA" sz="2400" dirty="0" smtClean="0">
                <a:ea typeface="+mn-ea"/>
                <a:cs typeface="+mn-cs"/>
              </a:rPr>
              <a:t> Your experiment tests whether your hypothesis is true or false. It is important for your experiment to be a fair test. You conduct a fair test by making sure that you change only one variable at a time while keeping all other conditions the same.</a:t>
            </a:r>
          </a:p>
          <a:p>
            <a:pPr>
              <a:defRPr/>
            </a:pPr>
            <a:endParaRPr lang="en-CA" sz="2000" dirty="0" smtClean="0">
              <a:ea typeface="+mn-ea"/>
              <a:cs typeface="+mn-cs"/>
            </a:endParaRPr>
          </a:p>
          <a:p>
            <a:pPr>
              <a:defRPr/>
            </a:pPr>
            <a:endParaRPr lang="en-CA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00213"/>
            <a:ext cx="7772400" cy="4114800"/>
          </a:xfrm>
        </p:spPr>
        <p:txBody>
          <a:bodyPr/>
          <a:lstStyle/>
          <a:p>
            <a:r>
              <a:rPr lang="en-CA" sz="2400" b="1" smtClean="0"/>
              <a:t>Analyze Your Data and Draw a Conclusion:</a:t>
            </a:r>
            <a:r>
              <a:rPr lang="en-CA" sz="2400" smtClean="0"/>
              <a:t> During the course of your experiment, you collect your measurements and when complete, analyze them to see if your hypothesis is supported or rejected.</a:t>
            </a:r>
          </a:p>
          <a:p>
            <a:endParaRPr lang="en-CA" sz="2400" smtClean="0"/>
          </a:p>
          <a:p>
            <a:r>
              <a:rPr lang="en-CA" sz="2400" b="1" smtClean="0"/>
              <a:t>Communicate Your Results:</a:t>
            </a:r>
            <a:r>
              <a:rPr lang="en-CA" sz="2400" smtClean="0"/>
              <a:t> To complete your experiment you will communicate your results to others in a final report. Professional scientists do almost exactly the same thing by publishing their final report in a scientific journal or by presenting their results on a poster at a scientific meeting.</a:t>
            </a:r>
          </a:p>
          <a:p>
            <a:endParaRPr lang="en-CA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Laboratory Reports Include: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00213"/>
            <a:ext cx="8054975" cy="4114800"/>
          </a:xfrm>
        </p:spPr>
        <p:txBody>
          <a:bodyPr/>
          <a:lstStyle/>
          <a:p>
            <a:r>
              <a:rPr lang="en-CA" smtClean="0"/>
              <a:t>Title Page </a:t>
            </a:r>
            <a:r>
              <a:rPr lang="en-CA" sz="1800" smtClean="0"/>
              <a:t>(Title of the Experiment, Lab Partners, Author &amp; Date)</a:t>
            </a:r>
          </a:p>
          <a:p>
            <a:r>
              <a:rPr lang="en-CA" smtClean="0"/>
              <a:t>Abstract</a:t>
            </a:r>
          </a:p>
          <a:p>
            <a:r>
              <a:rPr lang="en-CA" smtClean="0"/>
              <a:t>Introduction</a:t>
            </a:r>
          </a:p>
          <a:p>
            <a:r>
              <a:rPr lang="en-CA" smtClean="0"/>
              <a:t>Materials &amp; Methods</a:t>
            </a:r>
          </a:p>
          <a:p>
            <a:r>
              <a:rPr lang="en-CA" smtClean="0"/>
              <a:t>Results</a:t>
            </a:r>
          </a:p>
          <a:p>
            <a:r>
              <a:rPr lang="en-CA" smtClean="0"/>
              <a:t>Discussion</a:t>
            </a:r>
          </a:p>
          <a:p>
            <a:r>
              <a:rPr lang="en-CA" smtClean="0"/>
              <a:t>Conclusion</a:t>
            </a:r>
          </a:p>
          <a:p>
            <a:r>
              <a:rPr lang="en-CA" smtClean="0"/>
              <a:t>References </a:t>
            </a:r>
            <a:r>
              <a:rPr lang="en-CA" sz="2400" smtClean="0"/>
              <a:t>(APA Format with in-text citations)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Abstract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628775"/>
            <a:ext cx="7772400" cy="4114800"/>
          </a:xfrm>
        </p:spPr>
        <p:txBody>
          <a:bodyPr/>
          <a:lstStyle/>
          <a:p>
            <a:r>
              <a:rPr lang="en-US" sz="2800"/>
              <a:t>A short paragraph summarizing the lab including the:</a:t>
            </a:r>
          </a:p>
          <a:p>
            <a:pPr lvl="1"/>
            <a:r>
              <a:rPr lang="en-US" sz="2400"/>
              <a:t>Purpose</a:t>
            </a:r>
          </a:p>
          <a:p>
            <a:pPr lvl="1"/>
            <a:r>
              <a:rPr lang="en-US" sz="2400"/>
              <a:t>Method used</a:t>
            </a:r>
          </a:p>
          <a:p>
            <a:pPr lvl="1"/>
            <a:r>
              <a:rPr lang="en-US" sz="2400"/>
              <a:t>Key findings</a:t>
            </a:r>
          </a:p>
          <a:p>
            <a:pPr lvl="1"/>
            <a:r>
              <a:rPr lang="en-US" sz="2400"/>
              <a:t>Significance </a:t>
            </a:r>
          </a:p>
          <a:p>
            <a:pPr lvl="1"/>
            <a:r>
              <a:rPr lang="en-US" sz="2400"/>
              <a:t>Major conclusions </a:t>
            </a:r>
          </a:p>
          <a:p>
            <a:r>
              <a:rPr lang="en-US" sz="2800"/>
              <a:t>Allows readers to decide whether they need to read your entire report</a:t>
            </a:r>
          </a:p>
          <a:p>
            <a:r>
              <a:rPr lang="en-US" sz="2800"/>
              <a:t>One paragraph of 100 – 200 words</a:t>
            </a:r>
            <a:endParaRPr lang="en-CA" sz="2800"/>
          </a:p>
          <a:p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Introduction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628775"/>
            <a:ext cx="7772400" cy="4114800"/>
          </a:xfrm>
        </p:spPr>
        <p:txBody>
          <a:bodyPr/>
          <a:lstStyle/>
          <a:p>
            <a:r>
              <a:rPr lang="en-US" smtClean="0"/>
              <a:t>Includes relevant background information – use your textbook to help you!</a:t>
            </a:r>
          </a:p>
          <a:p>
            <a:r>
              <a:rPr lang="en-US" smtClean="0"/>
              <a:t>States the purpose of the experiment </a:t>
            </a:r>
          </a:p>
          <a:p>
            <a:r>
              <a:rPr lang="en-US" smtClean="0"/>
              <a:t>States the hypothesis, the anticipated experimental outcome, and the scientific reasoning for this. (i.e.  if...then...because...), including both an independent and a dependent variable.</a:t>
            </a:r>
            <a:endParaRPr lang="en-CA" smtClean="0"/>
          </a:p>
          <a:p>
            <a:endParaRPr lang="en-CA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Materials &amp; Methods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00213"/>
            <a:ext cx="7772400" cy="4114800"/>
          </a:xfrm>
        </p:spPr>
        <p:txBody>
          <a:bodyPr/>
          <a:lstStyle/>
          <a:p>
            <a:r>
              <a:rPr lang="en-US" smtClean="0"/>
              <a:t>A step by step description of the procedure followed during the experiment, describing the equipment and materials used-in their specific quantities.</a:t>
            </a:r>
            <a:endParaRPr lang="en-CA" smtClean="0"/>
          </a:p>
          <a:p>
            <a:r>
              <a:rPr lang="en-US" smtClean="0"/>
              <a:t>Written using a clear paragraph structure</a:t>
            </a:r>
          </a:p>
          <a:p>
            <a:r>
              <a:rPr lang="en-US" smtClean="0"/>
              <a:t>All safety procedures should be included.</a:t>
            </a:r>
            <a:endParaRPr lang="en-CA" smtClean="0"/>
          </a:p>
          <a:p>
            <a:endParaRPr lang="en-CA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print design template">
  <a:themeElements>
    <a:clrScheme name="Office Theme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Office Theme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565</Words>
  <Application>Microsoft Macintosh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Blueprint design template</vt:lpstr>
      <vt:lpstr>Planning &amp; Writing Laboratory Reports</vt:lpstr>
      <vt:lpstr>The Scientific Method</vt:lpstr>
      <vt:lpstr>The Scientific Method</vt:lpstr>
      <vt:lpstr>The Scientific Method</vt:lpstr>
      <vt:lpstr>The Scientific Method</vt:lpstr>
      <vt:lpstr>Laboratory Reports Include:</vt:lpstr>
      <vt:lpstr>Abstract</vt:lpstr>
      <vt:lpstr>Introduction</vt:lpstr>
      <vt:lpstr>Materials &amp; Methods</vt:lpstr>
      <vt:lpstr>Results</vt:lpstr>
      <vt:lpstr>Discussion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&amp; Writing Laboratory Reports</dc:title>
  <dc:creator>Kelsey</dc:creator>
  <cp:lastModifiedBy>rubina khan</cp:lastModifiedBy>
  <cp:revision>13</cp:revision>
  <dcterms:created xsi:type="dcterms:W3CDTF">2013-09-25T00:16:08Z</dcterms:created>
  <dcterms:modified xsi:type="dcterms:W3CDTF">2016-11-16T19:15:10Z</dcterms:modified>
</cp:coreProperties>
</file>